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5"/>
  </p:sldMasterIdLst>
  <p:handoutMasterIdLst>
    <p:handoutMasterId r:id="rId25"/>
  </p:handoutMasterIdLst>
  <p:sldIdLst>
    <p:sldId id="256" r:id="rId6"/>
    <p:sldId id="257" r:id="rId7"/>
    <p:sldId id="258" r:id="rId8"/>
    <p:sldId id="259" r:id="rId9"/>
    <p:sldId id="260" r:id="rId10"/>
    <p:sldId id="272" r:id="rId11"/>
    <p:sldId id="262" r:id="rId12"/>
    <p:sldId id="263" r:id="rId13"/>
    <p:sldId id="264" r:id="rId14"/>
    <p:sldId id="265" r:id="rId15"/>
    <p:sldId id="267" r:id="rId16"/>
    <p:sldId id="270" r:id="rId17"/>
    <p:sldId id="266" r:id="rId18"/>
    <p:sldId id="261" r:id="rId19"/>
    <p:sldId id="268" r:id="rId20"/>
    <p:sldId id="269" r:id="rId21"/>
    <p:sldId id="271" r:id="rId22"/>
    <p:sldId id="273" r:id="rId23"/>
    <p:sldId id="274" r:id="rId24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19046E-F525-4520-9363-28AD0FD4DE1F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10D08E1-EA0F-407C-9639-53BDB7C2A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60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2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4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3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6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2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0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August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ackboard.swic.edu/webapps/blackboard/execute/launcher?type=Course&amp;id=_29629_1&amp;url=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uccessCenters@swic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F48CC-F146-4739-94FB-2D752D67F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"/>
          <a:stretch/>
        </p:blipFill>
        <p:spPr>
          <a:xfrm>
            <a:off x="20" y="0"/>
            <a:ext cx="12191980" cy="6857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FAD40-963A-48DB-B586-B4235CB7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652" y="371586"/>
            <a:ext cx="10352690" cy="2469931"/>
          </a:xfrm>
        </p:spPr>
        <p:txBody>
          <a:bodyPr anchor="b">
            <a:normAutofit/>
          </a:bodyPr>
          <a:lstStyle/>
          <a:p>
            <a:r>
              <a:rPr lang="en-US" sz="5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Launch your success with the Success Center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1844B-21BB-48F7-8480-840755084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0195" y="3555434"/>
            <a:ext cx="7661294" cy="2421041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How to log in to </a:t>
            </a:r>
            <a:r>
              <a:rPr lang="en-US" sz="2000" dirty="0" err="1">
                <a:solidFill>
                  <a:schemeClr val="bg1"/>
                </a:solidFill>
              </a:rPr>
              <a:t>estorm</a:t>
            </a:r>
            <a:r>
              <a:rPr lang="en-US" sz="2000" dirty="0">
                <a:solidFill>
                  <a:schemeClr val="bg1"/>
                </a:solidFill>
              </a:rPr>
              <a:t>, register for </a:t>
            </a:r>
            <a:r>
              <a:rPr lang="en-US" sz="2000" dirty="0" err="1">
                <a:solidFill>
                  <a:schemeClr val="bg1"/>
                </a:solidFill>
              </a:rPr>
              <a:t>swic</a:t>
            </a:r>
            <a:r>
              <a:rPr lang="en-US" sz="2000" dirty="0">
                <a:solidFill>
                  <a:schemeClr val="bg1"/>
                </a:solidFill>
              </a:rPr>
              <a:t> alert, log in to blackboard, sign up for </a:t>
            </a:r>
            <a:r>
              <a:rPr lang="en-US" sz="2000" dirty="0" err="1">
                <a:solidFill>
                  <a:schemeClr val="bg1"/>
                </a:solidFill>
              </a:rPr>
              <a:t>scoty</a:t>
            </a:r>
            <a:r>
              <a:rPr lang="en-US" sz="2000" dirty="0">
                <a:solidFill>
                  <a:schemeClr val="bg1"/>
                </a:solidFill>
              </a:rPr>
              <a:t>, check your email and use office365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490" y="5788241"/>
            <a:ext cx="1895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6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6E52-421A-4F9D-85C5-6144B82C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57200"/>
            <a:ext cx="9982199" cy="749655"/>
          </a:xfrm>
        </p:spPr>
        <p:txBody>
          <a:bodyPr/>
          <a:lstStyle/>
          <a:p>
            <a:pPr algn="ctr"/>
            <a:r>
              <a:rPr lang="en-US" dirty="0"/>
              <a:t>How to log in to Blackboard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702E8-D024-4CA3-B158-EC1C5935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0" y="1502381"/>
            <a:ext cx="10531876" cy="489841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15718B-112E-44B0-8397-9BB5C6D499DD}"/>
              </a:ext>
            </a:extLst>
          </p:cNvPr>
          <p:cNvCxnSpPr/>
          <p:nvPr/>
        </p:nvCxnSpPr>
        <p:spPr>
          <a:xfrm flipH="1" flipV="1">
            <a:off x="9667783" y="1882066"/>
            <a:ext cx="346229" cy="1546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402AD77-D347-4029-A01A-A0182F3F2D3E}"/>
              </a:ext>
            </a:extLst>
          </p:cNvPr>
          <p:cNvSpPr txBox="1"/>
          <p:nvPr/>
        </p:nvSpPr>
        <p:spPr>
          <a:xfrm>
            <a:off x="9250532" y="3429000"/>
            <a:ext cx="2272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Student Center Homepage, click the Bb in upper right</a:t>
            </a:r>
          </a:p>
        </p:txBody>
      </p:sp>
    </p:spTree>
    <p:extLst>
      <p:ext uri="{BB962C8B-B14F-4D97-AF65-F5344CB8AC3E}">
        <p14:creationId xmlns:p14="http://schemas.microsoft.com/office/powerpoint/2010/main" val="159175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DD6D9-D988-4C76-A2AC-EA39F390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326" y="377231"/>
            <a:ext cx="10309745" cy="607612"/>
          </a:xfrm>
        </p:spPr>
        <p:txBody>
          <a:bodyPr/>
          <a:lstStyle/>
          <a:p>
            <a:pPr algn="ctr"/>
            <a:r>
              <a:rPr lang="en-US" dirty="0"/>
              <a:t>How to use blackboard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3F3638-B2CC-4763-82C6-02CEC6D1D7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2357" y="1169506"/>
            <a:ext cx="4738107" cy="500745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6B0460-E8B7-4927-9608-122D3BD22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69506"/>
            <a:ext cx="5377649" cy="5007457"/>
          </a:xfrm>
        </p:spPr>
        <p:txBody>
          <a:bodyPr>
            <a:normAutofit/>
          </a:bodyPr>
          <a:lstStyle/>
          <a:p>
            <a:r>
              <a:rPr lang="en-US" b="1" dirty="0"/>
              <a:t>Use your eStorm username and password to log in to Blackboard</a:t>
            </a:r>
          </a:p>
          <a:p>
            <a:r>
              <a:rPr lang="en-US" b="1" dirty="0"/>
              <a:t>All of your classes will be in Blackboard</a:t>
            </a:r>
          </a:p>
          <a:p>
            <a:r>
              <a:rPr lang="en-US" b="1" dirty="0"/>
              <a:t>You can find your course syllabi here as well as your instructor contact information</a:t>
            </a:r>
          </a:p>
          <a:p>
            <a:r>
              <a:rPr lang="en-US" b="1" dirty="0"/>
              <a:t>SCOTY is the online tutoring available to all registered SWIC students </a:t>
            </a:r>
            <a:endParaRPr lang="en-US" b="1" u="sng" dirty="0">
              <a:hlinkClick r:id="rId3"/>
            </a:endParaRPr>
          </a:p>
          <a:p>
            <a:r>
              <a:rPr lang="en-US" b="1" u="sng" dirty="0">
                <a:hlinkClick r:id="rId3"/>
              </a:rPr>
              <a:t>Success Center Online Tutoring for You: (</a:t>
            </a:r>
            <a:r>
              <a:rPr lang="en-US" b="1" dirty="0">
                <a:hlinkClick r:id="rId3"/>
              </a:rPr>
              <a:t>SCOTY)</a:t>
            </a:r>
            <a:r>
              <a:rPr lang="en-US" b="1" dirty="0"/>
              <a:t> –  Enroll in SCOTY through Blackboard Announcements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2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1"/>
          <a:stretch/>
        </p:blipFill>
        <p:spPr>
          <a:xfrm>
            <a:off x="714704" y="210206"/>
            <a:ext cx="10565829" cy="609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8359" y="2613845"/>
            <a:ext cx="364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here to access SCOTY and get started.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52746" y="3132083"/>
            <a:ext cx="1124606" cy="7462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3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65E9A-7207-4C0C-B2F7-AA1F848B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9982199" cy="616490"/>
          </a:xfrm>
        </p:spPr>
        <p:txBody>
          <a:bodyPr/>
          <a:lstStyle/>
          <a:p>
            <a:pPr algn="ctr"/>
            <a:r>
              <a:rPr lang="en-US" dirty="0"/>
              <a:t>Student email and office365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8D85D-E9B6-45A9-9763-2D8718ED4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28" y="1598359"/>
            <a:ext cx="10425344" cy="48024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8878D91-6458-48A6-A57D-A6D566D3C255}"/>
              </a:ext>
            </a:extLst>
          </p:cNvPr>
          <p:cNvCxnSpPr/>
          <p:nvPr/>
        </p:nvCxnSpPr>
        <p:spPr>
          <a:xfrm flipH="1" flipV="1">
            <a:off x="9809825" y="1953087"/>
            <a:ext cx="355107" cy="1589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B6DF297-6C0E-4878-9C8A-982E25FE958D}"/>
              </a:ext>
            </a:extLst>
          </p:cNvPr>
          <p:cNvSpPr txBox="1"/>
          <p:nvPr/>
        </p:nvSpPr>
        <p:spPr>
          <a:xfrm>
            <a:off x="8966447" y="3542190"/>
            <a:ext cx="224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here to access your student email and Office365</a:t>
            </a:r>
          </a:p>
        </p:txBody>
      </p:sp>
    </p:spTree>
    <p:extLst>
      <p:ext uri="{BB962C8B-B14F-4D97-AF65-F5344CB8AC3E}">
        <p14:creationId xmlns:p14="http://schemas.microsoft.com/office/powerpoint/2010/main" val="340015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2BEF3-878A-4895-811C-F89E9A3F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7" y="267337"/>
            <a:ext cx="10573305" cy="4195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933383-EE12-477F-BB83-07A520FE1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206" y="4463181"/>
            <a:ext cx="5317585" cy="1873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FF635-1406-4D9E-B242-66F0AAD61F64}"/>
              </a:ext>
            </a:extLst>
          </p:cNvPr>
          <p:cNvSpPr txBox="1"/>
          <p:nvPr/>
        </p:nvSpPr>
        <p:spPr>
          <a:xfrm>
            <a:off x="736847" y="4714043"/>
            <a:ext cx="3116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Scroll down until you see the LOG IN TO OFFICE365 and click on 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403B71-80A2-4178-B4E0-973B164A4E8D}"/>
              </a:ext>
            </a:extLst>
          </p:cNvPr>
          <p:cNvCxnSpPr>
            <a:stCxn id="6" idx="3"/>
          </p:cNvCxnSpPr>
          <p:nvPr/>
        </p:nvCxnSpPr>
        <p:spPr>
          <a:xfrm>
            <a:off x="3852909" y="5175708"/>
            <a:ext cx="1393794" cy="2396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238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F39B-4407-4159-80E9-6FDF61AB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29" y="369209"/>
            <a:ext cx="9966519" cy="953563"/>
          </a:xfrm>
        </p:spPr>
        <p:txBody>
          <a:bodyPr/>
          <a:lstStyle/>
          <a:p>
            <a:pPr algn="ctr"/>
            <a:r>
              <a:rPr lang="en-US" dirty="0"/>
              <a:t>Logging in to email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2305F-BC0D-499D-AF79-7AF526420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930" y="1589103"/>
            <a:ext cx="9966520" cy="450054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Your email address is listed in your </a:t>
            </a:r>
            <a:r>
              <a:rPr lang="en-US" sz="1600" b="1" spc="0" dirty="0" err="1">
                <a:solidFill>
                  <a:schemeClr val="tx1"/>
                </a:solidFill>
              </a:rPr>
              <a:t>eSTORM</a:t>
            </a:r>
            <a:r>
              <a:rPr lang="en-US" sz="1600" b="1" spc="0" dirty="0">
                <a:solidFill>
                  <a:schemeClr val="tx1"/>
                </a:solidFill>
              </a:rPr>
              <a:t> Student Center, in the Personal Information section.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SWIC is partnering with Microsoft to provide your student email account.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If you are already logged in to a Microsoft email account, you must log out of that account before you can access your SWIC student email account.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Use your eStorm password with your student email address to log in to your email.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Use your student email to communicate with your instructors and include your class name in subject line.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This gives you access to Office365, including downloading it to your personal computer, for as long as you are an active student at SWIC.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spc="0" dirty="0">
                <a:solidFill>
                  <a:schemeClr val="tx1"/>
                </a:solidFill>
              </a:rPr>
              <a:t>You can save your papers / files on your One Drive to use on any computer. One Drive auto saves every seven seconds, so you won’t lose your paper in a power outage or computer crash.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08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DFA1-1A1F-4CF4-9D4D-8EA533D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270769"/>
            <a:ext cx="9982199" cy="760075"/>
          </a:xfrm>
        </p:spPr>
        <p:txBody>
          <a:bodyPr/>
          <a:lstStyle/>
          <a:p>
            <a:pPr algn="ctr"/>
            <a:r>
              <a:rPr lang="en-US" dirty="0"/>
              <a:t>Office365 apps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6128E-428A-4E68-87EC-B619A7B63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76" y="1217275"/>
            <a:ext cx="11100047" cy="4827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EC5BBC-A72F-4FD4-8A20-666250EB87A1}"/>
              </a:ext>
            </a:extLst>
          </p:cNvPr>
          <p:cNvSpPr txBox="1"/>
          <p:nvPr/>
        </p:nvSpPr>
        <p:spPr>
          <a:xfrm>
            <a:off x="6347534" y="5370990"/>
            <a:ext cx="4656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SWIC is now using Teams to access other SWIC students and instructors in </a:t>
            </a:r>
            <a:r>
              <a:rPr lang="en-US"/>
              <a:t>an audio-video format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38A77D4-B0D2-44FF-AAA6-B83B2403F005}"/>
              </a:ext>
            </a:extLst>
          </p:cNvPr>
          <p:cNvCxnSpPr/>
          <p:nvPr/>
        </p:nvCxnSpPr>
        <p:spPr>
          <a:xfrm flipH="1" flipV="1">
            <a:off x="3879542" y="5175682"/>
            <a:ext cx="2441359" cy="372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08276" y="1217275"/>
            <a:ext cx="323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Save your papers and files here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556938" y="1863606"/>
            <a:ext cx="1229710" cy="953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52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1562-92D7-4D6D-9244-1AF60263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4247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Teams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19FD9-BADC-41B8-BDAE-1B10CCD5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59" y="881924"/>
            <a:ext cx="9982200" cy="5518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CC276-77F3-4603-9861-82C61793E764}"/>
              </a:ext>
            </a:extLst>
          </p:cNvPr>
          <p:cNvSpPr txBox="1"/>
          <p:nvPr/>
        </p:nvSpPr>
        <p:spPr>
          <a:xfrm>
            <a:off x="6258757" y="2343705"/>
            <a:ext cx="4136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 instructor’s information and other student’s information to connect with them through Teams.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A95CBCD-A57F-4D49-8E1F-D3FD577031F7}"/>
              </a:ext>
            </a:extLst>
          </p:cNvPr>
          <p:cNvCxnSpPr/>
          <p:nvPr/>
        </p:nvCxnSpPr>
        <p:spPr>
          <a:xfrm flipH="1" flipV="1">
            <a:off x="4350058" y="1997476"/>
            <a:ext cx="1837678" cy="506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74372" y="5370786"/>
            <a:ext cx="3279228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 your chat here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64772" y="5612524"/>
            <a:ext cx="504497" cy="315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20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7223"/>
          <a:stretch/>
        </p:blipFill>
        <p:spPr>
          <a:xfrm>
            <a:off x="714704" y="851338"/>
            <a:ext cx="10671496" cy="5321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8552" y="304800"/>
            <a:ext cx="544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also access your SWIC technology here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87559" y="735724"/>
            <a:ext cx="1261241" cy="252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48800" y="735724"/>
            <a:ext cx="1996966" cy="52551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2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26" y="826870"/>
            <a:ext cx="9966519" cy="9704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860693065"/>
              </p:ext>
            </p:extLst>
          </p:nvPr>
        </p:nvSpPr>
        <p:spPr>
          <a:xfrm>
            <a:off x="971026" y="2107324"/>
            <a:ext cx="9966520" cy="39238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800" spc="0" dirty="0">
                <a:solidFill>
                  <a:schemeClr val="tx1"/>
                </a:solidFill>
              </a:rPr>
              <a:t>If you have any questions about this presentation or need help with your classes, please contact the Success Center at:  </a:t>
            </a:r>
          </a:p>
          <a:p>
            <a:pPr algn="ctr"/>
            <a:r>
              <a:rPr lang="en-US" sz="2800" spc="0" dirty="0">
                <a:solidFill>
                  <a:schemeClr val="tx1"/>
                </a:solidFill>
                <a:hlinkClick r:id="rId2"/>
              </a:rPr>
              <a:t>SuccessCenters@swic.edu</a:t>
            </a:r>
            <a:r>
              <a:rPr lang="en-US" sz="2800" spc="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spc="0" dirty="0">
                <a:solidFill>
                  <a:schemeClr val="tx1"/>
                </a:solidFill>
              </a:rPr>
              <a:t>or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spc="0" dirty="0">
                <a:solidFill>
                  <a:schemeClr val="tx1"/>
                </a:solidFill>
              </a:rPr>
              <a:t>618-222-5495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200" spc="0" dirty="0">
                <a:solidFill>
                  <a:schemeClr val="tx1"/>
                </a:solidFill>
              </a:rPr>
              <a:t>The Success Center team at Belleville, Sam Wolf Granite City and Red Bud Campus Success Centers look forward to working with you!</a:t>
            </a:r>
          </a:p>
        </p:txBody>
      </p:sp>
    </p:spTree>
    <p:extLst>
      <p:ext uri="{BB962C8B-B14F-4D97-AF65-F5344CB8AC3E}">
        <p14:creationId xmlns:p14="http://schemas.microsoft.com/office/powerpoint/2010/main" val="9514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C433-41DC-46F5-A662-84FAAA5C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63983"/>
            <a:ext cx="9982199" cy="8522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Accessing your student technology begins with </a:t>
            </a:r>
            <a:r>
              <a:rPr lang="en-US" dirty="0" err="1"/>
              <a:t>estorm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1A7E4-6676-48C2-A40B-4C0B94E2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85" y="1459869"/>
            <a:ext cx="10434221" cy="495872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4A381A-3EBC-4B5A-B395-6E548DC77A0F}"/>
              </a:ext>
            </a:extLst>
          </p:cNvPr>
          <p:cNvCxnSpPr/>
          <p:nvPr/>
        </p:nvCxnSpPr>
        <p:spPr>
          <a:xfrm flipH="1">
            <a:off x="10120544" y="1216240"/>
            <a:ext cx="621437" cy="7102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69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4B7C-3A6F-4ADA-BB2A-A9580D6A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41537"/>
            <a:ext cx="9982199" cy="634245"/>
          </a:xfrm>
        </p:spPr>
        <p:txBody>
          <a:bodyPr/>
          <a:lstStyle/>
          <a:p>
            <a:pPr algn="ctr"/>
            <a:r>
              <a:rPr lang="en-US" dirty="0"/>
              <a:t>Click the sign in tile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D7913-7290-4BB9-9A85-3880ABAF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77" y="1822412"/>
            <a:ext cx="10665041" cy="410236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11BCA9-5719-413B-86F0-4DE6AB9806F4}"/>
              </a:ext>
            </a:extLst>
          </p:cNvPr>
          <p:cNvCxnSpPr/>
          <p:nvPr/>
        </p:nvCxnSpPr>
        <p:spPr>
          <a:xfrm flipV="1">
            <a:off x="1589103" y="2902998"/>
            <a:ext cx="1251751" cy="8433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6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214FE-0683-44A8-9FE3-1C6805E9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 your student id and password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9FEC95-2CBD-47B6-8F49-EDE4DBFE5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5" y="1871974"/>
            <a:ext cx="11162190" cy="45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2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5444-3963-4356-B839-2A3E42C8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040" y="319595"/>
            <a:ext cx="9982199" cy="1015985"/>
          </a:xfrm>
        </p:spPr>
        <p:txBody>
          <a:bodyPr/>
          <a:lstStyle/>
          <a:p>
            <a:pPr algn="ctr"/>
            <a:r>
              <a:rPr lang="en-US" dirty="0"/>
              <a:t>This is your student center homepage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E03A2-D7E6-4A37-AD4F-232321E1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75748"/>
            <a:ext cx="10531876" cy="48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78" y="143850"/>
            <a:ext cx="9982199" cy="593834"/>
          </a:xfrm>
        </p:spPr>
        <p:txBody>
          <a:bodyPr/>
          <a:lstStyle/>
          <a:p>
            <a:pPr algn="ctr"/>
            <a:r>
              <a:rPr lang="en-US" dirty="0"/>
              <a:t>Student Center homepage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D5429D-F397-4389-949C-77BBB5F1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99" y="755440"/>
            <a:ext cx="10803801" cy="564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8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32B822-E2EF-4630-977A-0FAB0C846100}"/>
              </a:ext>
            </a:extLst>
          </p:cNvPr>
          <p:cNvSpPr txBox="1"/>
          <p:nvPr/>
        </p:nvSpPr>
        <p:spPr>
          <a:xfrm>
            <a:off x="363984" y="355107"/>
            <a:ext cx="11469950" cy="533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From your Student Center Homepage you can:</a:t>
            </a:r>
          </a:p>
          <a:p>
            <a:endParaRPr lang="en-US" sz="2400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See your student details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Search for classes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Check on your scholarship applications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Complete Evals &amp; Surveys if available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Complete your Online Orientation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Check your Quick Links</a:t>
            </a:r>
          </a:p>
        </p:txBody>
      </p:sp>
    </p:spTree>
    <p:extLst>
      <p:ext uri="{BB962C8B-B14F-4D97-AF65-F5344CB8AC3E}">
        <p14:creationId xmlns:p14="http://schemas.microsoft.com/office/powerpoint/2010/main" val="416890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F3BAC-B070-499D-A5AB-CDD37FB1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62641"/>
            <a:ext cx="9982199" cy="563223"/>
          </a:xfrm>
        </p:spPr>
        <p:txBody>
          <a:bodyPr/>
          <a:lstStyle/>
          <a:p>
            <a:pPr algn="ctr"/>
            <a:r>
              <a:rPr lang="en-US" dirty="0"/>
              <a:t>Quick links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3AA9A-DA35-42A2-AD33-50C866C7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2" y="1225116"/>
            <a:ext cx="11421014" cy="5088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6E3C78-F82D-46C9-96EE-2DE701CD44D2}"/>
              </a:ext>
            </a:extLst>
          </p:cNvPr>
          <p:cNvSpPr txBox="1"/>
          <p:nvPr/>
        </p:nvSpPr>
        <p:spPr>
          <a:xfrm>
            <a:off x="3986074" y="2476770"/>
            <a:ext cx="7581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to check your Financial Aid</a:t>
            </a:r>
          </a:p>
          <a:p>
            <a:endParaRPr lang="en-US" dirty="0"/>
          </a:p>
          <a:p>
            <a:r>
              <a:rPr lang="en-US" dirty="0"/>
              <a:t>See your transcripts</a:t>
            </a:r>
          </a:p>
          <a:p>
            <a:endParaRPr lang="en-US" dirty="0"/>
          </a:p>
          <a:p>
            <a:r>
              <a:rPr lang="en-US" dirty="0"/>
              <a:t>Student safety videos</a:t>
            </a:r>
          </a:p>
          <a:p>
            <a:endParaRPr lang="en-US" dirty="0"/>
          </a:p>
          <a:p>
            <a:r>
              <a:rPr lang="en-US" dirty="0"/>
              <a:t>Student Success videos</a:t>
            </a:r>
          </a:p>
          <a:p>
            <a:endParaRPr lang="en-US" dirty="0"/>
          </a:p>
          <a:p>
            <a:r>
              <a:rPr lang="en-US" dirty="0"/>
              <a:t>Where to submit papers to have them reviewed by the Success Center</a:t>
            </a:r>
          </a:p>
          <a:p>
            <a:endParaRPr lang="en-US" dirty="0"/>
          </a:p>
          <a:p>
            <a:r>
              <a:rPr lang="en-US" dirty="0"/>
              <a:t>Register for SWIC Alert here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0DAFA4-FF01-40C0-BAE4-6B255080A4F4}"/>
              </a:ext>
            </a:extLst>
          </p:cNvPr>
          <p:cNvCxnSpPr>
            <a:cxnSpLocks/>
          </p:cNvCxnSpPr>
          <p:nvPr/>
        </p:nvCxnSpPr>
        <p:spPr>
          <a:xfrm flipH="1">
            <a:off x="2539014" y="2734322"/>
            <a:ext cx="1447060" cy="942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75FD2C-EF6D-403E-8F87-4D6139B7CE44}"/>
              </a:ext>
            </a:extLst>
          </p:cNvPr>
          <p:cNvCxnSpPr>
            <a:cxnSpLocks/>
          </p:cNvCxnSpPr>
          <p:nvPr/>
        </p:nvCxnSpPr>
        <p:spPr>
          <a:xfrm flipH="1">
            <a:off x="2539014" y="3207489"/>
            <a:ext cx="1447060" cy="949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E6881C-095F-4692-9AB1-3C3C9A590EA5}"/>
              </a:ext>
            </a:extLst>
          </p:cNvPr>
          <p:cNvCxnSpPr>
            <a:cxnSpLocks/>
          </p:cNvCxnSpPr>
          <p:nvPr/>
        </p:nvCxnSpPr>
        <p:spPr>
          <a:xfrm flipH="1">
            <a:off x="2539014" y="3781887"/>
            <a:ext cx="1447060" cy="763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7D5B7D-6086-4402-8DB2-8F794A061780}"/>
              </a:ext>
            </a:extLst>
          </p:cNvPr>
          <p:cNvCxnSpPr>
            <a:cxnSpLocks/>
          </p:cNvCxnSpPr>
          <p:nvPr/>
        </p:nvCxnSpPr>
        <p:spPr>
          <a:xfrm flipH="1">
            <a:off x="2539014" y="4333030"/>
            <a:ext cx="1447060" cy="611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69ED4A-54A1-48F3-9CF4-8641616BB955}"/>
              </a:ext>
            </a:extLst>
          </p:cNvPr>
          <p:cNvCxnSpPr>
            <a:cxnSpLocks/>
          </p:cNvCxnSpPr>
          <p:nvPr/>
        </p:nvCxnSpPr>
        <p:spPr>
          <a:xfrm flipH="1">
            <a:off x="2539014" y="4856085"/>
            <a:ext cx="1447060" cy="46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71531A-B643-4BA2-A7BB-D42D387C964D}"/>
              </a:ext>
            </a:extLst>
          </p:cNvPr>
          <p:cNvCxnSpPr/>
          <p:nvPr/>
        </p:nvCxnSpPr>
        <p:spPr>
          <a:xfrm flipH="1">
            <a:off x="2539014" y="5406501"/>
            <a:ext cx="1447060" cy="275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8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3AED-053E-4C91-866F-577992CE8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816746"/>
            <a:ext cx="10309745" cy="873942"/>
          </a:xfrm>
        </p:spPr>
        <p:txBody>
          <a:bodyPr/>
          <a:lstStyle/>
          <a:p>
            <a:r>
              <a:rPr lang="en-US" dirty="0"/>
              <a:t>SWIC alert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BA2637-CA9B-4A25-90D1-7EA45625CE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3702" y="1995488"/>
            <a:ext cx="3856970" cy="41814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C6D168-DE17-4C10-8C84-1FE895586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3794"/>
            <a:ext cx="5181600" cy="4783169"/>
          </a:xfrm>
        </p:spPr>
        <p:txBody>
          <a:bodyPr>
            <a:normAutofit/>
          </a:bodyPr>
          <a:lstStyle/>
          <a:p>
            <a:r>
              <a:rPr lang="en-US" b="1" dirty="0"/>
              <a:t>Use your </a:t>
            </a:r>
            <a:r>
              <a:rPr lang="en-US" b="1" dirty="0" err="1"/>
              <a:t>eStorm</a:t>
            </a:r>
            <a:r>
              <a:rPr lang="en-US" b="1" dirty="0"/>
              <a:t> login to register for SWIC Alert</a:t>
            </a:r>
            <a:r>
              <a:rPr lang="en-US" b="1" u="sng" dirty="0"/>
              <a:t> </a:t>
            </a:r>
          </a:p>
          <a:p>
            <a:r>
              <a:rPr lang="en-US" b="1" dirty="0"/>
              <a:t>This alerts you when the campus is closed due to weather, building issues, etc.</a:t>
            </a:r>
          </a:p>
          <a:p>
            <a:r>
              <a:rPr lang="en-US" b="1" dirty="0"/>
              <a:t>Alerts you when there is a situation on campus that you need to be aware of</a:t>
            </a:r>
          </a:p>
          <a:p>
            <a:r>
              <a:rPr lang="en-US" b="1" dirty="0"/>
              <a:t>Your registration for SWIC Alert is good for two years</a:t>
            </a:r>
          </a:p>
          <a:p>
            <a:r>
              <a:rPr lang="en-US" b="1" dirty="0"/>
              <a:t>If you change your contact information, please update your SWIC Alert</a:t>
            </a:r>
          </a:p>
        </p:txBody>
      </p:sp>
    </p:spTree>
    <p:extLst>
      <p:ext uri="{BB962C8B-B14F-4D97-AF65-F5344CB8AC3E}">
        <p14:creationId xmlns:p14="http://schemas.microsoft.com/office/powerpoint/2010/main" val="29289658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3041"/>
      </a:dk2>
      <a:lt2>
        <a:srgbClr val="E8E3E2"/>
      </a:lt2>
      <a:accent1>
        <a:srgbClr val="7DA9B1"/>
      </a:accent1>
      <a:accent2>
        <a:srgbClr val="7F98BA"/>
      </a:accent2>
      <a:accent3>
        <a:srgbClr val="9696C6"/>
      </a:accent3>
      <a:accent4>
        <a:srgbClr val="977FBA"/>
      </a:accent4>
      <a:accent5>
        <a:srgbClr val="BD94C5"/>
      </a:accent5>
      <a:accent6>
        <a:srgbClr val="BA7FAB"/>
      </a:accent6>
      <a:hlink>
        <a:srgbClr val="AC716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D49E24974624BA11BB7989DAF0640" ma:contentTypeVersion="7" ma:contentTypeDescription="Create a new document." ma:contentTypeScope="" ma:versionID="d892c4df97f97409f1dedf54006b28fe">
  <xsd:schema xmlns:xsd="http://www.w3.org/2001/XMLSchema" xmlns:xs="http://www.w3.org/2001/XMLSchema" xmlns:p="http://schemas.microsoft.com/office/2006/metadata/properties" xmlns:ns2="cc4d1e25-8c71-425a-8edf-3a687bd6fd41" xmlns:ns3="568e4323-6166-419a-8f53-6e3a0b61b862" targetNamespace="http://schemas.microsoft.com/office/2006/metadata/properties" ma:root="true" ma:fieldsID="36ecc669855b58646731a39d45ee01b8" ns2:_="" ns3:_="">
    <xsd:import namespace="cc4d1e25-8c71-425a-8edf-3a687bd6fd41"/>
    <xsd:import namespace="568e4323-6166-419a-8f53-6e3a0b61b862"/>
    <xsd:element name="properties">
      <xsd:complexType>
        <xsd:sequence>
          <xsd:element name="documentManagement">
            <xsd:complexType>
              <xsd:all>
                <xsd:element ref="ns2:Content_x0020_Topic"/>
                <xsd:element ref="ns2:Content_x0020_Focus" minOccurs="0"/>
                <xsd:element ref="ns2:Content_x0020_Type" minOccurs="0"/>
                <xsd:element ref="ns3:Timeframe" minOccurs="0"/>
                <xsd:element ref="ns3:Year" minOccurs="0"/>
                <xsd:element ref="ns3:SW_x0020_Locatio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d1e25-8c71-425a-8edf-3a687bd6fd41" elementFormDefault="qualified">
    <xsd:import namespace="http://schemas.microsoft.com/office/2006/documentManagement/types"/>
    <xsd:import namespace="http://schemas.microsoft.com/office/infopath/2007/PartnerControls"/>
    <xsd:element name="Content_x0020_Topic" ma:index="2" ma:displayName="Content Topic" ma:format="Dropdown" ma:internalName="Content_x0020_Topic">
      <xsd:simpleType>
        <xsd:restriction base="dms:Choice">
          <xsd:enumeration value="Administrative"/>
          <xsd:enumeration value="AQIP"/>
          <xsd:enumeration value="Institutional Information"/>
          <xsd:enumeration value="Enrollment"/>
          <xsd:enumeration value="Faculty Resources"/>
          <xsd:enumeration value="Information Technology"/>
          <xsd:enumeration value="Instruction"/>
          <xsd:enumeration value="Inventory"/>
          <xsd:enumeration value="LASSI"/>
          <xsd:enumeration value="Meetings"/>
          <xsd:enumeration value="New Student Orientation"/>
          <xsd:enumeration value="Outcomes Assessment"/>
          <xsd:enumeration value="Personnel"/>
          <xsd:enumeration value="Presentation"/>
          <xsd:enumeration value="Process"/>
          <xsd:enumeration value="Projects"/>
          <xsd:enumeration value="Project Success"/>
          <xsd:enumeration value="Schedules"/>
          <xsd:enumeration value="Other"/>
        </xsd:restriction>
      </xsd:simpleType>
    </xsd:element>
    <xsd:element name="Content_x0020_Focus" ma:index="3" nillable="true" ma:displayName="Content Focus" ma:format="Dropdown" ma:internalName="Content_x0020_Focus">
      <xsd:simpleType>
        <xsd:restriction base="dms:Choice">
          <xsd:enumeration value="Apple"/>
          <xsd:enumeration value="Blackboard"/>
          <xsd:enumeration value="Computers"/>
          <xsd:enumeration value="Course Software"/>
          <xsd:enumeration value="Day Planner"/>
          <xsd:enumeration value="Email"/>
          <xsd:enumeration value="English"/>
          <xsd:enumeration value="Equipment"/>
          <xsd:enumeration value="eStorm"/>
          <xsd:enumeration value="Google"/>
          <xsd:enumeration value="InfoShare"/>
          <xsd:enumeration value="Instructional"/>
          <xsd:enumeration value="iPad"/>
          <xsd:enumeration value="Lab Assistants"/>
          <xsd:enumeration value="Lab Computers"/>
          <xsd:enumeration value="Microsoft"/>
          <xsd:enumeration value="Papercut"/>
          <xsd:enumeration value="Phones"/>
          <xsd:enumeration value="Software"/>
          <xsd:enumeration value="Soup"/>
          <xsd:enumeration value="Staff Meetings"/>
          <xsd:enumeration value="Student Assistants"/>
          <xsd:enumeration value="Student Technology"/>
          <xsd:enumeration value="Textbook"/>
          <xsd:enumeration value="Tutors"/>
          <xsd:enumeration value="TutorTrac"/>
          <xsd:enumeration value="Webpage"/>
          <xsd:enumeration value="Workshops"/>
        </xsd:restriction>
      </xsd:simpleType>
    </xsd:element>
    <xsd:element name="Content_x0020_Type" ma:index="4" nillable="true" ma:displayName="Content Type" ma:format="Dropdown" ma:internalName="Content_x0020_Type">
      <xsd:simpleType>
        <xsd:restriction base="dms:Choice">
          <xsd:enumeration value="Agenda"/>
          <xsd:enumeration value="Forms and Templates"/>
          <xsd:enumeration value="Information Sheet"/>
          <xsd:enumeration value="Invoice"/>
          <xsd:enumeration value="Lab Manual"/>
          <xsd:enumeration value="Log"/>
          <xsd:enumeration value="Manual"/>
          <xsd:enumeration value="Newsletter"/>
          <xsd:enumeration value="Outline"/>
          <xsd:enumeration value="Purchase Order"/>
          <xsd:enumeration value="Signs and Flyers"/>
          <xsd:enumeration value="Surve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e4323-6166-419a-8f53-6e3a0b61b862" elementFormDefault="qualified">
    <xsd:import namespace="http://schemas.microsoft.com/office/2006/documentManagement/types"/>
    <xsd:import namespace="http://schemas.microsoft.com/office/infopath/2007/PartnerControls"/>
    <xsd:element name="Timeframe" ma:index="5" nillable="true" ma:displayName="Timeframe" ma:internalName="Timefra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ademic"/>
                    <xsd:enumeration value="beginning"/>
                    <xsd:enumeration value="calendar"/>
                    <xsd:enumeration value="day"/>
                    <xsd:enumeration value="end"/>
                    <xsd:enumeration value="enrollment"/>
                    <xsd:enumeration value="fall"/>
                    <xsd:enumeration value="fiscal"/>
                    <xsd:enumeration value="friday"/>
                    <xsd:enumeration value="middle"/>
                    <xsd:enumeration value="monday"/>
                    <xsd:enumeration value="night"/>
                    <xsd:enumeration value="saturday"/>
                    <xsd:enumeration value="spring"/>
                    <xsd:enumeration value="summer"/>
                    <xsd:enumeration value="sunday"/>
                    <xsd:enumeration value="surs"/>
                    <xsd:enumeration value="thursday"/>
                    <xsd:enumeration value="tuesday"/>
                    <xsd:enumeration value="wednesday"/>
                  </xsd:restriction>
                </xsd:simpleType>
              </xsd:element>
            </xsd:sequence>
          </xsd:extension>
        </xsd:complexContent>
      </xsd:complexType>
    </xsd:element>
    <xsd:element name="Year" ma:index="6" nillable="true" ma:displayName="Year" ma:list="{6ac9e68d-0079-43da-86e0-7344592b2008}" ma:internalName="Year" ma:readOnly="false" ma:showField="Title" ma:web="568e4323-6166-419a-8f53-6e3a0b61b862">
      <xsd:simpleType>
        <xsd:restriction base="dms:Lookup"/>
      </xsd:simpleType>
    </xsd:element>
    <xsd:element name="SW_x0020_Location" ma:index="7" nillable="true" ma:displayName="SW Location" ma:description="Choose the location(s) that are applicable." ma:internalName="SW_x0020_Loca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LVL"/>
                    <xsd:enumeration value="ESLC"/>
                    <xsd:enumeration value="EX CTR"/>
                    <xsd:enumeration value="PSOP"/>
                    <xsd:enumeration value="RBC"/>
                    <xsd:enumeration value="SCOTT AFB"/>
                    <xsd:enumeration value="SWGCC"/>
                  </xsd:restriction>
                </xsd:simpleType>
              </xsd:element>
            </xsd:sequence>
          </xsd:extension>
        </xsd:complexContent>
      </xsd:complex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meframe xmlns="568e4323-6166-419a-8f53-6e3a0b61b862"/>
    <Content_x0020_Focus xmlns="cc4d1e25-8c71-425a-8edf-3a687bd6fd41">Instructional</Content_x0020_Focus>
    <Year xmlns="568e4323-6166-419a-8f53-6e3a0b61b862" xsi:nil="true"/>
    <Content_x0020_Type xmlns="cc4d1e25-8c71-425a-8edf-3a687bd6fd41" xsi:nil="true"/>
    <Content_x0020_Topic xmlns="cc4d1e25-8c71-425a-8edf-3a687bd6fd41">LASSI</Content_x0020_Topic>
    <SW_x0020_Location xmlns="568e4323-6166-419a-8f53-6e3a0b61b862"/>
    <_dlc_DocId xmlns="568e4323-6166-419a-8f53-6e3a0b61b862">6DJW6YC4HTV2-465-375</_dlc_DocId>
    <_dlc_DocIdUrl xmlns="568e4323-6166-419a-8f53-6e3a0b61b862">
      <Url>https://infoshare.swic.edu/sites/dept/SuccessCenter/SuccessCenterStaffSite/_layouts/15/DocIdRedir.aspx?ID=6DJW6YC4HTV2-465-375</Url>
      <Description>6DJW6YC4HTV2-465-375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0264B1D-79BB-4DA4-B291-FC8A8A08D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4d1e25-8c71-425a-8edf-3a687bd6fd41"/>
    <ds:schemaRef ds:uri="568e4323-6166-419a-8f53-6e3a0b61b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CD9905-D1C0-48E6-8920-F2B5B2E63D95}">
  <ds:schemaRefs>
    <ds:schemaRef ds:uri="http://purl.org/dc/terms/"/>
    <ds:schemaRef ds:uri="cc4d1e25-8c71-425a-8edf-3a687bd6fd41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68e4323-6166-419a-8f53-6e3a0b61b86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3E7A52-AAE9-4DD3-AE12-8F746573E02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CE38F9F-0AFD-4EF6-B033-AB3DE4ABE28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580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 LT Pro</vt:lpstr>
      <vt:lpstr>Avenir Next LT Pro Light</vt:lpstr>
      <vt:lpstr>Calibri</vt:lpstr>
      <vt:lpstr>GradientRiseVTI</vt:lpstr>
      <vt:lpstr>Launch your success with the Success Center </vt:lpstr>
      <vt:lpstr>Accessing your student technology begins with estorm</vt:lpstr>
      <vt:lpstr>Click the sign in tile</vt:lpstr>
      <vt:lpstr>Enter your student id and password</vt:lpstr>
      <vt:lpstr>This is your student center homepage</vt:lpstr>
      <vt:lpstr>Student Center homepage</vt:lpstr>
      <vt:lpstr>PowerPoint Presentation</vt:lpstr>
      <vt:lpstr>Quick links</vt:lpstr>
      <vt:lpstr>SWIC alert</vt:lpstr>
      <vt:lpstr>How to log in to Blackboard</vt:lpstr>
      <vt:lpstr>How to use blackboard</vt:lpstr>
      <vt:lpstr>PowerPoint Presentation</vt:lpstr>
      <vt:lpstr>Student email and office365</vt:lpstr>
      <vt:lpstr>PowerPoint Presentation</vt:lpstr>
      <vt:lpstr>Logging in to email</vt:lpstr>
      <vt:lpstr>Office365 apps</vt:lpstr>
      <vt:lpstr>Teams home page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Launch Tech Guide to SWIC Technology</dc:title>
  <dc:creator>Momma_Jo</dc:creator>
  <cp:lastModifiedBy>Smith, Carolyn</cp:lastModifiedBy>
  <cp:revision>54</cp:revision>
  <cp:lastPrinted>2020-07-14T18:05:04Z</cp:lastPrinted>
  <dcterms:created xsi:type="dcterms:W3CDTF">2020-07-08T16:03:17Z</dcterms:created>
  <dcterms:modified xsi:type="dcterms:W3CDTF">2020-08-10T20:04:48Z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0x010100E37D49E24974624BA11BB7989DAF0640</vt:lpwstr>
  </property>
  <property fmtid="{D5CDD505-2E9C-101B-9397-08002B2CF9AE}" pid="3" name="_dlc_DocIdItemGuid">
    <vt:lpwstr>ed19ac90-48d6-454f-bc4e-3f87753d875c</vt:lpwstr>
  </property>
</Properties>
</file>